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79" r:id="rId3"/>
    <p:sldId id="277" r:id="rId4"/>
    <p:sldId id="278" r:id="rId5"/>
    <p:sldId id="271" r:id="rId6"/>
    <p:sldId id="259" r:id="rId7"/>
    <p:sldId id="257" r:id="rId8"/>
    <p:sldId id="258" r:id="rId9"/>
    <p:sldId id="260" r:id="rId10"/>
    <p:sldId id="261" r:id="rId11"/>
    <p:sldId id="281" r:id="rId12"/>
    <p:sldId id="262" r:id="rId13"/>
    <p:sldId id="263" r:id="rId14"/>
    <p:sldId id="265" r:id="rId15"/>
    <p:sldId id="266" r:id="rId16"/>
    <p:sldId id="280" r:id="rId17"/>
    <p:sldId id="275" r:id="rId18"/>
    <p:sldId id="268" r:id="rId19"/>
    <p:sldId id="267" r:id="rId20"/>
    <p:sldId id="264" r:id="rId21"/>
    <p:sldId id="269" r:id="rId22"/>
    <p:sldId id="270" r:id="rId23"/>
    <p:sldId id="272" r:id="rId24"/>
    <p:sldId id="276" r:id="rId25"/>
    <p:sldId id="273" r:id="rId26"/>
    <p:sldId id="274"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02" d="100"/>
          <a:sy n="102" d="100"/>
        </p:scale>
        <p:origin x="-11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286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286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86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286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06ACA01-A5F2-404A-88C7-2DE1459F48DC}" type="slidenum">
              <a:rPr lang="en-US" altLang="en-US"/>
              <a:pPr>
                <a:defRPr/>
              </a:pPr>
              <a:t>‹#›</a:t>
            </a:fld>
            <a:endParaRPr lang="en-US" altLang="en-US"/>
          </a:p>
        </p:txBody>
      </p:sp>
    </p:spTree>
    <p:extLst>
      <p:ext uri="{BB962C8B-B14F-4D97-AF65-F5344CB8AC3E}">
        <p14:creationId xmlns:p14="http://schemas.microsoft.com/office/powerpoint/2010/main" val="1963561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6B9D58D-A625-42EF-A088-0E36796742C1}" type="slidenum">
              <a:rPr lang="en-US" altLang="en-US" sz="1200"/>
              <a:pPr eaLnBrk="1" hangingPunct="1"/>
              <a:t>1</a:t>
            </a:fld>
            <a:endParaRPr lang="en-US" altLang="en-US" sz="1200"/>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US" altLang="en-US" smtClean="0">
                <a:latin typeface="Courier New" pitchFamily="49" charset="0"/>
                <a:ea typeface="MS Mincho" pitchFamily="49" charset="-128"/>
              </a:rPr>
              <a:t>http://www.domini.org/tabern/tabhome.htm</a:t>
            </a:r>
            <a:endParaRPr lang="en-US" altLang="en-US" smtClean="0">
              <a:latin typeface="Courier New" pitchFamily="49" charset="0"/>
              <a:cs typeface="Times New Roman" pitchFamily="18" charset="0"/>
            </a:endParaRPr>
          </a:p>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6" name="Rectangle 6"/>
          <p:cNvSpPr>
            <a:spLocks noGrp="1" noChangeArrowheads="1"/>
          </p:cNvSpPr>
          <p:nvPr>
            <p:ph type="sldNum" sz="quarter" idx="12"/>
          </p:nvPr>
        </p:nvSpPr>
        <p:spPr>
          <a:ln/>
        </p:spPr>
        <p:txBody>
          <a:bodyPr/>
          <a:lstStyle>
            <a:lvl1pPr>
              <a:defRPr/>
            </a:lvl1pPr>
          </a:lstStyle>
          <a:p>
            <a:pPr>
              <a:defRPr/>
            </a:pPr>
            <a:fld id="{518151C1-C20C-42F9-8A00-5FB7DE678E65}" type="slidenum">
              <a:rPr lang="en-US" altLang="en-US"/>
              <a:pPr>
                <a:defRPr/>
              </a:pPr>
              <a:t>‹#›</a:t>
            </a:fld>
            <a:endParaRPr lang="en-US" altLang="en-US"/>
          </a:p>
        </p:txBody>
      </p:sp>
    </p:spTree>
    <p:extLst>
      <p:ext uri="{BB962C8B-B14F-4D97-AF65-F5344CB8AC3E}">
        <p14:creationId xmlns:p14="http://schemas.microsoft.com/office/powerpoint/2010/main" val="5662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6" name="Rectangle 6"/>
          <p:cNvSpPr>
            <a:spLocks noGrp="1" noChangeArrowheads="1"/>
          </p:cNvSpPr>
          <p:nvPr>
            <p:ph type="sldNum" sz="quarter" idx="12"/>
          </p:nvPr>
        </p:nvSpPr>
        <p:spPr>
          <a:ln/>
        </p:spPr>
        <p:txBody>
          <a:bodyPr/>
          <a:lstStyle>
            <a:lvl1pPr>
              <a:defRPr/>
            </a:lvl1pPr>
          </a:lstStyle>
          <a:p>
            <a:pPr>
              <a:defRPr/>
            </a:pPr>
            <a:fld id="{C1C43754-24AD-43D0-BBC2-E40531BBD468}" type="slidenum">
              <a:rPr lang="en-US" altLang="en-US"/>
              <a:pPr>
                <a:defRPr/>
              </a:pPr>
              <a:t>‹#›</a:t>
            </a:fld>
            <a:endParaRPr lang="en-US" altLang="en-US"/>
          </a:p>
        </p:txBody>
      </p:sp>
    </p:spTree>
    <p:extLst>
      <p:ext uri="{BB962C8B-B14F-4D97-AF65-F5344CB8AC3E}">
        <p14:creationId xmlns:p14="http://schemas.microsoft.com/office/powerpoint/2010/main" val="2406512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6" name="Rectangle 6"/>
          <p:cNvSpPr>
            <a:spLocks noGrp="1" noChangeArrowheads="1"/>
          </p:cNvSpPr>
          <p:nvPr>
            <p:ph type="sldNum" sz="quarter" idx="12"/>
          </p:nvPr>
        </p:nvSpPr>
        <p:spPr>
          <a:ln/>
        </p:spPr>
        <p:txBody>
          <a:bodyPr/>
          <a:lstStyle>
            <a:lvl1pPr>
              <a:defRPr/>
            </a:lvl1pPr>
          </a:lstStyle>
          <a:p>
            <a:pPr>
              <a:defRPr/>
            </a:pPr>
            <a:fld id="{843C9262-8F00-4A96-9FE3-68A4545858D5}" type="slidenum">
              <a:rPr lang="en-US" altLang="en-US"/>
              <a:pPr>
                <a:defRPr/>
              </a:pPr>
              <a:t>‹#›</a:t>
            </a:fld>
            <a:endParaRPr lang="en-US" altLang="en-US"/>
          </a:p>
        </p:txBody>
      </p:sp>
    </p:spTree>
    <p:extLst>
      <p:ext uri="{BB962C8B-B14F-4D97-AF65-F5344CB8AC3E}">
        <p14:creationId xmlns:p14="http://schemas.microsoft.com/office/powerpoint/2010/main" val="4141037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6" name="Rectangle 6"/>
          <p:cNvSpPr>
            <a:spLocks noGrp="1" noChangeArrowheads="1"/>
          </p:cNvSpPr>
          <p:nvPr>
            <p:ph type="sldNum" sz="quarter" idx="12"/>
          </p:nvPr>
        </p:nvSpPr>
        <p:spPr>
          <a:ln/>
        </p:spPr>
        <p:txBody>
          <a:bodyPr/>
          <a:lstStyle>
            <a:lvl1pPr>
              <a:defRPr/>
            </a:lvl1pPr>
          </a:lstStyle>
          <a:p>
            <a:pPr>
              <a:defRPr/>
            </a:pPr>
            <a:fld id="{C5EB01E2-0B30-4DC8-9811-FC70476825DC}" type="slidenum">
              <a:rPr lang="en-US" altLang="en-US"/>
              <a:pPr>
                <a:defRPr/>
              </a:pPr>
              <a:t>‹#›</a:t>
            </a:fld>
            <a:endParaRPr lang="en-US" altLang="en-US"/>
          </a:p>
        </p:txBody>
      </p:sp>
    </p:spTree>
    <p:extLst>
      <p:ext uri="{BB962C8B-B14F-4D97-AF65-F5344CB8AC3E}">
        <p14:creationId xmlns:p14="http://schemas.microsoft.com/office/powerpoint/2010/main" val="3664492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6" name="Rectangle 6"/>
          <p:cNvSpPr>
            <a:spLocks noGrp="1" noChangeArrowheads="1"/>
          </p:cNvSpPr>
          <p:nvPr>
            <p:ph type="sldNum" sz="quarter" idx="12"/>
          </p:nvPr>
        </p:nvSpPr>
        <p:spPr>
          <a:ln/>
        </p:spPr>
        <p:txBody>
          <a:bodyPr/>
          <a:lstStyle>
            <a:lvl1pPr>
              <a:defRPr/>
            </a:lvl1pPr>
          </a:lstStyle>
          <a:p>
            <a:pPr>
              <a:defRPr/>
            </a:pPr>
            <a:fld id="{3D7DF9D8-528B-4B29-9317-C4F20CF4DB85}" type="slidenum">
              <a:rPr lang="en-US" altLang="en-US"/>
              <a:pPr>
                <a:defRPr/>
              </a:pPr>
              <a:t>‹#›</a:t>
            </a:fld>
            <a:endParaRPr lang="en-US" altLang="en-US"/>
          </a:p>
        </p:txBody>
      </p:sp>
    </p:spTree>
    <p:extLst>
      <p:ext uri="{BB962C8B-B14F-4D97-AF65-F5344CB8AC3E}">
        <p14:creationId xmlns:p14="http://schemas.microsoft.com/office/powerpoint/2010/main" val="3434737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7" name="Rectangle 6"/>
          <p:cNvSpPr>
            <a:spLocks noGrp="1" noChangeArrowheads="1"/>
          </p:cNvSpPr>
          <p:nvPr>
            <p:ph type="sldNum" sz="quarter" idx="12"/>
          </p:nvPr>
        </p:nvSpPr>
        <p:spPr>
          <a:ln/>
        </p:spPr>
        <p:txBody>
          <a:bodyPr/>
          <a:lstStyle>
            <a:lvl1pPr>
              <a:defRPr/>
            </a:lvl1pPr>
          </a:lstStyle>
          <a:p>
            <a:pPr>
              <a:defRPr/>
            </a:pPr>
            <a:fld id="{73C8FC32-1489-4C3B-9B69-71966F379825}" type="slidenum">
              <a:rPr lang="en-US" altLang="en-US"/>
              <a:pPr>
                <a:defRPr/>
              </a:pPr>
              <a:t>‹#›</a:t>
            </a:fld>
            <a:endParaRPr lang="en-US" altLang="en-US"/>
          </a:p>
        </p:txBody>
      </p:sp>
    </p:spTree>
    <p:extLst>
      <p:ext uri="{BB962C8B-B14F-4D97-AF65-F5344CB8AC3E}">
        <p14:creationId xmlns:p14="http://schemas.microsoft.com/office/powerpoint/2010/main" val="95929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9" name="Rectangle 6"/>
          <p:cNvSpPr>
            <a:spLocks noGrp="1" noChangeArrowheads="1"/>
          </p:cNvSpPr>
          <p:nvPr>
            <p:ph type="sldNum" sz="quarter" idx="12"/>
          </p:nvPr>
        </p:nvSpPr>
        <p:spPr>
          <a:ln/>
        </p:spPr>
        <p:txBody>
          <a:bodyPr/>
          <a:lstStyle>
            <a:lvl1pPr>
              <a:defRPr/>
            </a:lvl1pPr>
          </a:lstStyle>
          <a:p>
            <a:pPr>
              <a:defRPr/>
            </a:pPr>
            <a:fld id="{8E7E17B2-7357-4D50-989D-34A2E7DD5F23}" type="slidenum">
              <a:rPr lang="en-US" altLang="en-US"/>
              <a:pPr>
                <a:defRPr/>
              </a:pPr>
              <a:t>‹#›</a:t>
            </a:fld>
            <a:endParaRPr lang="en-US" altLang="en-US"/>
          </a:p>
        </p:txBody>
      </p:sp>
    </p:spTree>
    <p:extLst>
      <p:ext uri="{BB962C8B-B14F-4D97-AF65-F5344CB8AC3E}">
        <p14:creationId xmlns:p14="http://schemas.microsoft.com/office/powerpoint/2010/main" val="3891975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5" name="Rectangle 6"/>
          <p:cNvSpPr>
            <a:spLocks noGrp="1" noChangeArrowheads="1"/>
          </p:cNvSpPr>
          <p:nvPr>
            <p:ph type="sldNum" sz="quarter" idx="12"/>
          </p:nvPr>
        </p:nvSpPr>
        <p:spPr>
          <a:ln/>
        </p:spPr>
        <p:txBody>
          <a:bodyPr/>
          <a:lstStyle>
            <a:lvl1pPr>
              <a:defRPr/>
            </a:lvl1pPr>
          </a:lstStyle>
          <a:p>
            <a:pPr>
              <a:defRPr/>
            </a:pPr>
            <a:fld id="{DA629F6F-BB6B-4CD0-B9B5-7F63E28BF9CB}" type="slidenum">
              <a:rPr lang="en-US" altLang="en-US"/>
              <a:pPr>
                <a:defRPr/>
              </a:pPr>
              <a:t>‹#›</a:t>
            </a:fld>
            <a:endParaRPr lang="en-US" altLang="en-US"/>
          </a:p>
        </p:txBody>
      </p:sp>
    </p:spTree>
    <p:extLst>
      <p:ext uri="{BB962C8B-B14F-4D97-AF65-F5344CB8AC3E}">
        <p14:creationId xmlns:p14="http://schemas.microsoft.com/office/powerpoint/2010/main" val="2986427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4" name="Rectangle 6"/>
          <p:cNvSpPr>
            <a:spLocks noGrp="1" noChangeArrowheads="1"/>
          </p:cNvSpPr>
          <p:nvPr>
            <p:ph type="sldNum" sz="quarter" idx="12"/>
          </p:nvPr>
        </p:nvSpPr>
        <p:spPr>
          <a:ln/>
        </p:spPr>
        <p:txBody>
          <a:bodyPr/>
          <a:lstStyle>
            <a:lvl1pPr>
              <a:defRPr/>
            </a:lvl1pPr>
          </a:lstStyle>
          <a:p>
            <a:pPr>
              <a:defRPr/>
            </a:pPr>
            <a:fld id="{E8B76E15-C9B4-406E-9765-4C11B1245457}" type="slidenum">
              <a:rPr lang="en-US" altLang="en-US"/>
              <a:pPr>
                <a:defRPr/>
              </a:pPr>
              <a:t>‹#›</a:t>
            </a:fld>
            <a:endParaRPr lang="en-US" altLang="en-US"/>
          </a:p>
        </p:txBody>
      </p:sp>
    </p:spTree>
    <p:extLst>
      <p:ext uri="{BB962C8B-B14F-4D97-AF65-F5344CB8AC3E}">
        <p14:creationId xmlns:p14="http://schemas.microsoft.com/office/powerpoint/2010/main" val="557271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7" name="Rectangle 6"/>
          <p:cNvSpPr>
            <a:spLocks noGrp="1" noChangeArrowheads="1"/>
          </p:cNvSpPr>
          <p:nvPr>
            <p:ph type="sldNum" sz="quarter" idx="12"/>
          </p:nvPr>
        </p:nvSpPr>
        <p:spPr>
          <a:ln/>
        </p:spPr>
        <p:txBody>
          <a:bodyPr/>
          <a:lstStyle>
            <a:lvl1pPr>
              <a:defRPr/>
            </a:lvl1pPr>
          </a:lstStyle>
          <a:p>
            <a:pPr>
              <a:defRPr/>
            </a:pPr>
            <a:fld id="{901B4800-829B-4B84-B588-ACD5FF3DF1B6}" type="slidenum">
              <a:rPr lang="en-US" altLang="en-US"/>
              <a:pPr>
                <a:defRPr/>
              </a:pPr>
              <a:t>‹#›</a:t>
            </a:fld>
            <a:endParaRPr lang="en-US" altLang="en-US"/>
          </a:p>
        </p:txBody>
      </p:sp>
    </p:spTree>
    <p:extLst>
      <p:ext uri="{BB962C8B-B14F-4D97-AF65-F5344CB8AC3E}">
        <p14:creationId xmlns:p14="http://schemas.microsoft.com/office/powerpoint/2010/main" val="2295677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www.domini.org/tabern/tabhome.htm</a:t>
            </a:r>
          </a:p>
        </p:txBody>
      </p:sp>
      <p:sp>
        <p:nvSpPr>
          <p:cNvPr id="7" name="Rectangle 6"/>
          <p:cNvSpPr>
            <a:spLocks noGrp="1" noChangeArrowheads="1"/>
          </p:cNvSpPr>
          <p:nvPr>
            <p:ph type="sldNum" sz="quarter" idx="12"/>
          </p:nvPr>
        </p:nvSpPr>
        <p:spPr>
          <a:ln/>
        </p:spPr>
        <p:txBody>
          <a:bodyPr/>
          <a:lstStyle>
            <a:lvl1pPr>
              <a:defRPr/>
            </a:lvl1pPr>
          </a:lstStyle>
          <a:p>
            <a:pPr>
              <a:defRPr/>
            </a:pPr>
            <a:fld id="{9A191FDF-67DB-4064-994B-62B6275B475C}" type="slidenum">
              <a:rPr lang="en-US" altLang="en-US"/>
              <a:pPr>
                <a:defRPr/>
              </a:pPr>
              <a:t>‹#›</a:t>
            </a:fld>
            <a:endParaRPr lang="en-US" altLang="en-US"/>
          </a:p>
        </p:txBody>
      </p:sp>
    </p:spTree>
    <p:extLst>
      <p:ext uri="{BB962C8B-B14F-4D97-AF65-F5344CB8AC3E}">
        <p14:creationId xmlns:p14="http://schemas.microsoft.com/office/powerpoint/2010/main" val="1534938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ltLang="en-US"/>
              <a:t>www.domini.org/tabern/tabhome.htm</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E907D6B-4AEF-4FE7-AE9C-5A097DF77EF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Book Antiqua" pitchFamily="18" charset="0"/>
        </a:defRPr>
      </a:lvl2pPr>
      <a:lvl3pPr algn="ctr" rtl="0" eaLnBrk="0" fontAlgn="base" hangingPunct="0">
        <a:spcBef>
          <a:spcPct val="0"/>
        </a:spcBef>
        <a:spcAft>
          <a:spcPct val="0"/>
        </a:spcAft>
        <a:defRPr sz="4400">
          <a:solidFill>
            <a:schemeClr val="tx2"/>
          </a:solidFill>
          <a:latin typeface="Book Antiqua" pitchFamily="18" charset="0"/>
        </a:defRPr>
      </a:lvl3pPr>
      <a:lvl4pPr algn="ctr" rtl="0" eaLnBrk="0" fontAlgn="base" hangingPunct="0">
        <a:spcBef>
          <a:spcPct val="0"/>
        </a:spcBef>
        <a:spcAft>
          <a:spcPct val="0"/>
        </a:spcAft>
        <a:defRPr sz="4400">
          <a:solidFill>
            <a:schemeClr val="tx2"/>
          </a:solidFill>
          <a:latin typeface="Book Antiqua" pitchFamily="18" charset="0"/>
        </a:defRPr>
      </a:lvl4pPr>
      <a:lvl5pPr algn="ctr" rtl="0" eaLnBrk="0" fontAlgn="base" hangingPunct="0">
        <a:spcBef>
          <a:spcPct val="0"/>
        </a:spcBef>
        <a:spcAft>
          <a:spcPct val="0"/>
        </a:spcAft>
        <a:defRPr sz="4400">
          <a:solidFill>
            <a:schemeClr val="tx2"/>
          </a:solidFill>
          <a:latin typeface="Book Antiqua" pitchFamily="18" charset="0"/>
        </a:defRPr>
      </a:lvl5pPr>
      <a:lvl6pPr marL="457200" algn="ctr" rtl="0" fontAlgn="base">
        <a:spcBef>
          <a:spcPct val="0"/>
        </a:spcBef>
        <a:spcAft>
          <a:spcPct val="0"/>
        </a:spcAft>
        <a:defRPr sz="4400">
          <a:solidFill>
            <a:schemeClr val="tx2"/>
          </a:solidFill>
          <a:latin typeface="Book Antiqua" pitchFamily="18" charset="0"/>
        </a:defRPr>
      </a:lvl6pPr>
      <a:lvl7pPr marL="914400" algn="ctr" rtl="0" fontAlgn="base">
        <a:spcBef>
          <a:spcPct val="0"/>
        </a:spcBef>
        <a:spcAft>
          <a:spcPct val="0"/>
        </a:spcAft>
        <a:defRPr sz="4400">
          <a:solidFill>
            <a:schemeClr val="tx2"/>
          </a:solidFill>
          <a:latin typeface="Book Antiqua" pitchFamily="18" charset="0"/>
        </a:defRPr>
      </a:lvl7pPr>
      <a:lvl8pPr marL="1371600" algn="ctr" rtl="0" fontAlgn="base">
        <a:spcBef>
          <a:spcPct val="0"/>
        </a:spcBef>
        <a:spcAft>
          <a:spcPct val="0"/>
        </a:spcAft>
        <a:defRPr sz="4400">
          <a:solidFill>
            <a:schemeClr val="tx2"/>
          </a:solidFill>
          <a:latin typeface="Book Antiqua" pitchFamily="18" charset="0"/>
        </a:defRPr>
      </a:lvl8pPr>
      <a:lvl9pPr marL="1828800" algn="ctr" rtl="0" fontAlgn="base">
        <a:spcBef>
          <a:spcPct val="0"/>
        </a:spcBef>
        <a:spcAft>
          <a:spcPct val="0"/>
        </a:spcAft>
        <a:defRPr sz="4400">
          <a:solidFill>
            <a:schemeClr val="tx2"/>
          </a:solidFill>
          <a:latin typeface="Book Antiqua"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2051" name="Picture 2" descr="D:\Pastors File\Tabernacle\ta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36650"/>
            <a:ext cx="9144000" cy="572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3"/>
          <p:cNvSpPr>
            <a:spLocks noGrp="1" noChangeArrowheads="1"/>
          </p:cNvSpPr>
          <p:nvPr>
            <p:ph type="title" idx="4294967295"/>
          </p:nvPr>
        </p:nvSpPr>
        <p:spPr>
          <a:xfrm>
            <a:off x="685800" y="0"/>
            <a:ext cx="7772400" cy="1143000"/>
          </a:xfrm>
        </p:spPr>
        <p:txBody>
          <a:bodyPr/>
          <a:lstStyle/>
          <a:p>
            <a:pPr eaLnBrk="1" hangingPunct="1"/>
            <a:r>
              <a:rPr lang="en-US" altLang="en-US" smtClean="0"/>
              <a:t>The Tabernacle	 </a:t>
            </a:r>
            <a:r>
              <a:rPr lang="he-IL" altLang="en-US" smtClean="0">
                <a:cs typeface="Arial" charset="0"/>
              </a:rPr>
              <a:t>המשכן</a:t>
            </a:r>
            <a:r>
              <a:rPr lang="en-US" altLang="en-US"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11267" name="Picture 3" descr="D:\Pastors File\Tabernacle\baltar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813" y="1731963"/>
            <a:ext cx="5794375"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ctangle 4"/>
          <p:cNvSpPr>
            <a:spLocks noGrp="1" noChangeArrowheads="1"/>
          </p:cNvSpPr>
          <p:nvPr>
            <p:ph type="title" idx="4294967295"/>
          </p:nvPr>
        </p:nvSpPr>
        <p:spPr/>
        <p:txBody>
          <a:bodyPr/>
          <a:lstStyle/>
          <a:p>
            <a:pPr eaLnBrk="1" hangingPunct="1"/>
            <a:r>
              <a:rPr lang="en-US" altLang="en-US" smtClean="0"/>
              <a:t>Brazen Altar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sp>
        <p:nvSpPr>
          <p:cNvPr id="12291" name="Rectangle 3"/>
          <p:cNvSpPr>
            <a:spLocks noGrp="1" noChangeArrowheads="1"/>
          </p:cNvSpPr>
          <p:nvPr>
            <p:ph type="title" idx="4294967295"/>
          </p:nvPr>
        </p:nvSpPr>
        <p:spPr/>
        <p:txBody>
          <a:bodyPr/>
          <a:lstStyle/>
          <a:p>
            <a:pPr eaLnBrk="1" hangingPunct="1"/>
            <a:r>
              <a:rPr lang="en-US" altLang="en-US" smtClean="0"/>
              <a:t>The Courtyard</a:t>
            </a:r>
          </a:p>
        </p:txBody>
      </p:sp>
      <p:pic>
        <p:nvPicPr>
          <p:cNvPr id="12292" name="Picture 4" descr="C:\Users\Charles\Documents\BiblicalStudies\Tabernacle\OuterCourtActiv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676400"/>
            <a:ext cx="635000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13315" name="Picture 2" descr="D:\Pastors File\Tabernacle\lav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4625" y="1833563"/>
            <a:ext cx="3714750" cy="318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
          <p:cNvSpPr>
            <a:spLocks noGrp="1" noChangeArrowheads="1"/>
          </p:cNvSpPr>
          <p:nvPr>
            <p:ph type="title" idx="4294967295"/>
          </p:nvPr>
        </p:nvSpPr>
        <p:spPr/>
        <p:txBody>
          <a:bodyPr/>
          <a:lstStyle/>
          <a:p>
            <a:pPr eaLnBrk="1" hangingPunct="1"/>
            <a:r>
              <a:rPr lang="en-US" altLang="en-US" smtClean="0"/>
              <a:t>Brazen Laver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14339" name="Picture 2" descr="D:\Pastors File\Tabernacle\laver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874838"/>
            <a:ext cx="45720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4"/>
          <p:cNvSpPr>
            <a:spLocks noGrp="1" noChangeArrowheads="1"/>
          </p:cNvSpPr>
          <p:nvPr>
            <p:ph type="title" idx="4294967295"/>
          </p:nvPr>
        </p:nvSpPr>
        <p:spPr/>
        <p:txBody>
          <a:bodyPr/>
          <a:lstStyle/>
          <a:p>
            <a:pPr eaLnBrk="1" hangingPunct="1"/>
            <a:r>
              <a:rPr lang="en-US" altLang="en-US" smtClean="0"/>
              <a:t>Brazen Laver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15363" name="Picture 2" descr="D:\Pastors File\Tabernacle\outrski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9388" y="2662238"/>
            <a:ext cx="3703637"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3"/>
          <p:cNvSpPr>
            <a:spLocks noGrp="1" noChangeArrowheads="1"/>
          </p:cNvSpPr>
          <p:nvPr>
            <p:ph type="title" idx="4294967295"/>
          </p:nvPr>
        </p:nvSpPr>
        <p:spPr/>
        <p:txBody>
          <a:bodyPr/>
          <a:lstStyle/>
          <a:p>
            <a:pPr eaLnBrk="1" hangingPunct="1"/>
            <a:r>
              <a:rPr lang="en-US" altLang="en-US" smtClean="0"/>
              <a:t>Badger Skin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16387" name="Picture 2" descr="D:\Pastors File\Tabernacle\ramski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9988" y="2286000"/>
            <a:ext cx="426402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3"/>
          <p:cNvSpPr>
            <a:spLocks noGrp="1" noChangeArrowheads="1"/>
          </p:cNvSpPr>
          <p:nvPr>
            <p:ph type="title" idx="4294967295"/>
          </p:nvPr>
        </p:nvSpPr>
        <p:spPr/>
        <p:txBody>
          <a:bodyPr/>
          <a:lstStyle/>
          <a:p>
            <a:pPr eaLnBrk="1" hangingPunct="1"/>
            <a:r>
              <a:rPr lang="en-US" altLang="en-US" smtClean="0"/>
              <a:t>Ram Skin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sp>
        <p:nvSpPr>
          <p:cNvPr id="17411" name="Rectangle 3"/>
          <p:cNvSpPr>
            <a:spLocks noGrp="1" noChangeArrowheads="1"/>
          </p:cNvSpPr>
          <p:nvPr>
            <p:ph type="title" idx="4294967295"/>
          </p:nvPr>
        </p:nvSpPr>
        <p:spPr/>
        <p:txBody>
          <a:bodyPr/>
          <a:lstStyle/>
          <a:p>
            <a:pPr eaLnBrk="1" hangingPunct="1"/>
            <a:r>
              <a:rPr lang="en-US" altLang="en-US" smtClean="0"/>
              <a:t>Goat Skin</a:t>
            </a:r>
          </a:p>
        </p:txBody>
      </p:sp>
      <p:pic>
        <p:nvPicPr>
          <p:cNvPr id="17412" name="Picture 6" descr="Woven Goat's Ha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514600"/>
            <a:ext cx="4000500"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sp>
        <p:nvSpPr>
          <p:cNvPr id="18435" name="Rectangle 2"/>
          <p:cNvSpPr>
            <a:spLocks noGrp="1" noChangeArrowheads="1"/>
          </p:cNvSpPr>
          <p:nvPr>
            <p:ph type="title" idx="4294967295"/>
          </p:nvPr>
        </p:nvSpPr>
        <p:spPr/>
        <p:txBody>
          <a:bodyPr/>
          <a:lstStyle/>
          <a:p>
            <a:pPr eaLnBrk="1" hangingPunct="1"/>
            <a:r>
              <a:rPr lang="en-US" altLang="en-US" smtClean="0"/>
              <a:t>Cherub Covering</a:t>
            </a:r>
          </a:p>
        </p:txBody>
      </p:sp>
      <p:pic>
        <p:nvPicPr>
          <p:cNvPr id="18436" name="Picture 3" descr="C:\Documents and Settings\Charles Rempel\My Documents\BiblicalStudies\Tabernacle\CherubCoverin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0" y="2536825"/>
            <a:ext cx="4000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19459" name="Picture 2" descr="D:\Pastors File\Tabernacle\board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2550" y="2268538"/>
            <a:ext cx="3897313" cy="232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3"/>
          <p:cNvSpPr>
            <a:spLocks noGrp="1" noChangeArrowheads="1"/>
          </p:cNvSpPr>
          <p:nvPr>
            <p:ph type="title" idx="4294967295"/>
          </p:nvPr>
        </p:nvSpPr>
        <p:spPr/>
        <p:txBody>
          <a:bodyPr/>
          <a:lstStyle/>
          <a:p>
            <a:pPr eaLnBrk="1" hangingPunct="1"/>
            <a:r>
              <a:rPr lang="en-US" altLang="en-US" smtClean="0"/>
              <a:t>Boards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20483" name="Picture 2" descr="D:\Pastors File\Tabernacle\tabhsto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590800"/>
            <a:ext cx="5370513"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3"/>
          <p:cNvSpPr>
            <a:spLocks noGrp="1" noChangeArrowheads="1"/>
          </p:cNvSpPr>
          <p:nvPr>
            <p:ph type="title" idx="4294967295"/>
          </p:nvPr>
        </p:nvSpPr>
        <p:spPr/>
        <p:txBody>
          <a:bodyPr/>
          <a:lstStyle/>
          <a:p>
            <a:pPr eaLnBrk="1" hangingPunct="1"/>
            <a:r>
              <a:rPr lang="en-US" altLang="en-US" smtClean="0"/>
              <a:t>Layout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3075" name="Picture 4" descr="C:\Documents and Settings\Charles Rempel\My Documents\BiblicalStudies\Tabernacle\ArkCov3.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28600" y="563563"/>
            <a:ext cx="8686800" cy="573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p:txBody>
          <a:bodyPr/>
          <a:lstStyle/>
          <a:p>
            <a:pPr eaLnBrk="1" hangingPunct="1"/>
            <a:r>
              <a:rPr lang="en-US" altLang="en-US" smtClean="0"/>
              <a:t>Why Study the Tabernacle?</a:t>
            </a:r>
          </a:p>
        </p:txBody>
      </p:sp>
      <p:sp>
        <p:nvSpPr>
          <p:cNvPr id="3077" name="Rectangle 3"/>
          <p:cNvSpPr>
            <a:spLocks noGrp="1" noChangeArrowheads="1"/>
          </p:cNvSpPr>
          <p:nvPr>
            <p:ph type="body" idx="1"/>
          </p:nvPr>
        </p:nvSpPr>
        <p:spPr/>
        <p:txBody>
          <a:bodyPr/>
          <a:lstStyle/>
          <a:p>
            <a:pPr eaLnBrk="1" hangingPunct="1"/>
            <a:r>
              <a:rPr lang="en-US" altLang="en-US" smtClean="0">
                <a:latin typeface="Arial" charset="0"/>
              </a:rPr>
              <a:t>Now these things happened to them as an example, and they were written for</a:t>
            </a:r>
            <a:r>
              <a:rPr lang="en-US" altLang="en-US" b="1" smtClean="0">
                <a:latin typeface="Arial" charset="0"/>
              </a:rPr>
              <a:t> </a:t>
            </a:r>
            <a:r>
              <a:rPr lang="en-US" altLang="en-US" smtClean="0">
                <a:latin typeface="Arial" charset="0"/>
              </a:rPr>
              <a:t>our instruction, upon whom the ends of the ages have come.</a:t>
            </a:r>
          </a:p>
          <a:p>
            <a:pPr algn="r" eaLnBrk="1" hangingPunct="1">
              <a:buFontTx/>
              <a:buNone/>
            </a:pPr>
            <a:r>
              <a:rPr lang="en-US" altLang="en-US" smtClean="0">
                <a:latin typeface="Arial" charset="0"/>
              </a:rPr>
              <a:t>1 Corinthians 10:11</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21507" name="Picture 2" descr="D:\Pastors File\Tabernacle\sancdoo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4988" y="1839913"/>
            <a:ext cx="2994025" cy="317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4"/>
          <p:cNvSpPr>
            <a:spLocks noGrp="1" noChangeArrowheads="1"/>
          </p:cNvSpPr>
          <p:nvPr>
            <p:ph type="title" idx="4294967295"/>
          </p:nvPr>
        </p:nvSpPr>
        <p:spPr/>
        <p:txBody>
          <a:bodyPr/>
          <a:lstStyle/>
          <a:p>
            <a:pPr eaLnBrk="1" hangingPunct="1"/>
            <a:r>
              <a:rPr lang="en-US" altLang="en-US" smtClean="0"/>
              <a:t>Entrance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22531" name="Picture 3" descr="D:\Pastors File\Tabernacle\gl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133600"/>
            <a:ext cx="5143500" cy="241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5"/>
          <p:cNvSpPr>
            <a:spLocks noGrp="1" noChangeArrowheads="1"/>
          </p:cNvSpPr>
          <p:nvPr>
            <p:ph type="title" idx="4294967295"/>
          </p:nvPr>
        </p:nvSpPr>
        <p:spPr/>
        <p:txBody>
          <a:bodyPr/>
          <a:lstStyle/>
          <a:p>
            <a:pPr eaLnBrk="1" hangingPunct="1"/>
            <a:r>
              <a:rPr lang="en-US" altLang="en-US" smtClean="0"/>
              <a:t>Lampstand</a:t>
            </a:r>
          </a:p>
        </p:txBody>
      </p:sp>
      <p:sp>
        <p:nvSpPr>
          <p:cNvPr id="22533" name="Text Box 6"/>
          <p:cNvSpPr txBox="1">
            <a:spLocks noChangeArrowheads="1"/>
          </p:cNvSpPr>
          <p:nvPr/>
        </p:nvSpPr>
        <p:spPr bwMode="auto">
          <a:xfrm>
            <a:off x="1295400" y="4876800"/>
            <a:ext cx="68580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400">
                <a:latin typeface="Book Antiqua" pitchFamily="18" charset="0"/>
              </a:rPr>
              <a:t>Ephesians 1:17 that the God of our Lord Jesus Christ, the Father of glory, may give to you a spirit of wisdom and of revelation in the knowledge of Him. 18 </a:t>
            </a:r>
            <a:r>
              <a:rPr lang="en-US" altLang="en-US" sz="1400" i="1">
                <a:latin typeface="Book Antiqua" pitchFamily="18" charset="0"/>
              </a:rPr>
              <a:t>I pray that </a:t>
            </a:r>
            <a:r>
              <a:rPr lang="en-US" altLang="en-US" sz="1400">
                <a:latin typeface="Book Antiqua" pitchFamily="18" charset="0"/>
              </a:rPr>
              <a:t>the eyes of your heart may be enlightened, so that you will know what is the hope of His calling, what are the riches of the glory of His inheritance in the saints, 19 and what is the surpassing greatness of His power toward us who believe. </a:t>
            </a:r>
            <a:r>
              <a:rPr lang="en-US" altLang="en-US" sz="1400" i="1">
                <a:latin typeface="Book Antiqua" pitchFamily="18" charset="0"/>
              </a:rPr>
              <a:t>These are </a:t>
            </a:r>
            <a:r>
              <a:rPr lang="en-US" altLang="en-US" sz="1400">
                <a:latin typeface="Book Antiqua" pitchFamily="18" charset="0"/>
              </a:rPr>
              <a:t>in accordance with the working of the strength of His might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sp>
        <p:nvSpPr>
          <p:cNvPr id="23555" name="Rectangle 3"/>
          <p:cNvSpPr>
            <a:spLocks noGrp="1" noChangeArrowheads="1"/>
          </p:cNvSpPr>
          <p:nvPr>
            <p:ph type="title" idx="4294967295"/>
          </p:nvPr>
        </p:nvSpPr>
        <p:spPr>
          <a:xfrm>
            <a:off x="685800" y="609600"/>
            <a:ext cx="5791200" cy="1143000"/>
          </a:xfrm>
        </p:spPr>
        <p:txBody>
          <a:bodyPr/>
          <a:lstStyle/>
          <a:p>
            <a:pPr eaLnBrk="1" hangingPunct="1"/>
            <a:r>
              <a:rPr lang="en-US" altLang="en-US" smtClean="0"/>
              <a:t>Table of Showbread</a:t>
            </a:r>
          </a:p>
        </p:txBody>
      </p:sp>
      <p:pic>
        <p:nvPicPr>
          <p:cNvPr id="23556" name="Picture 4" descr="D:\Pastors File\Tabernacle\sbrdtabl.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143000"/>
            <a:ext cx="3429000" cy="210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5" descr="D:\Pastors File\Tabernacle\table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2819400"/>
            <a:ext cx="5143500" cy="330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24579" name="Picture 2" descr="C:\Documents and Settings\Charles Rempel\My Documents\BiblicalStudies\Tabernacle\AlterIncen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7863" y="1547813"/>
            <a:ext cx="5246687" cy="376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3"/>
          <p:cNvSpPr>
            <a:spLocks noGrp="1" noChangeArrowheads="1"/>
          </p:cNvSpPr>
          <p:nvPr>
            <p:ph type="title" idx="4294967295"/>
          </p:nvPr>
        </p:nvSpPr>
        <p:spPr/>
        <p:txBody>
          <a:bodyPr/>
          <a:lstStyle/>
          <a:p>
            <a:pPr eaLnBrk="1" hangingPunct="1"/>
            <a:r>
              <a:rPr lang="en-US" altLang="en-US" smtClean="0"/>
              <a:t>Altar of Incense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sp>
        <p:nvSpPr>
          <p:cNvPr id="25603" name="Rectangle 2"/>
          <p:cNvSpPr>
            <a:spLocks noGrp="1" noChangeArrowheads="1"/>
          </p:cNvSpPr>
          <p:nvPr>
            <p:ph type="title" idx="4294967295"/>
          </p:nvPr>
        </p:nvSpPr>
        <p:spPr/>
        <p:txBody>
          <a:bodyPr/>
          <a:lstStyle/>
          <a:p>
            <a:pPr eaLnBrk="1" hangingPunct="1"/>
            <a:r>
              <a:rPr lang="en-US" altLang="en-US" smtClean="0"/>
              <a:t>Veil</a:t>
            </a:r>
          </a:p>
        </p:txBody>
      </p:sp>
      <p:pic>
        <p:nvPicPr>
          <p:cNvPr id="25604" name="Picture 3" descr="C:\Documents and Settings\Charles Rempel\My Documents\BiblicalStudies\Tabernacle\veil.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8638" y="2000250"/>
            <a:ext cx="300672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26627" name="Picture 2" descr="C:\Documents and Settings\Charles Rempel\My Documents\BiblicalStudies\Tabernacle\ArkCov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0" y="2074863"/>
            <a:ext cx="51435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3"/>
          <p:cNvSpPr>
            <a:spLocks noGrp="1" noChangeArrowheads="1"/>
          </p:cNvSpPr>
          <p:nvPr>
            <p:ph type="title" idx="4294967295"/>
          </p:nvPr>
        </p:nvSpPr>
        <p:spPr/>
        <p:txBody>
          <a:bodyPr/>
          <a:lstStyle/>
          <a:p>
            <a:pPr eaLnBrk="1" hangingPunct="1"/>
            <a:r>
              <a:rPr lang="en-US" altLang="en-US" smtClean="0"/>
              <a:t>Ark  of the Covenant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sp>
        <p:nvSpPr>
          <p:cNvPr id="27651" name="Rectangle 4"/>
          <p:cNvSpPr>
            <a:spLocks noGrp="1" noChangeArrowheads="1"/>
          </p:cNvSpPr>
          <p:nvPr>
            <p:ph type="title" idx="4294967295"/>
          </p:nvPr>
        </p:nvSpPr>
        <p:spPr/>
        <p:txBody>
          <a:bodyPr/>
          <a:lstStyle/>
          <a:p>
            <a:pPr eaLnBrk="1" hangingPunct="1"/>
            <a:r>
              <a:rPr lang="en-US" altLang="en-US" smtClean="0"/>
              <a:t>Ark of the Covenant</a:t>
            </a:r>
            <a:br>
              <a:rPr lang="en-US" altLang="en-US" smtClean="0"/>
            </a:br>
            <a:r>
              <a:rPr lang="en-US" altLang="en-US" smtClean="0"/>
              <a:t>Contents</a:t>
            </a:r>
          </a:p>
        </p:txBody>
      </p:sp>
      <p:pic>
        <p:nvPicPr>
          <p:cNvPr id="27652" name="Picture 5" descr="C:\Documents and Settings\Charles Rempel\My Documents\BiblicalStudies\Tabernacle\ArkCovContent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0113" y="2411413"/>
            <a:ext cx="2263775"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4099" name="Picture 4" descr="C:\Documents and Settings\Charles Rempel\My Documents\BiblicalStudies\Tabernacle\ArkCov3.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28600" y="563563"/>
            <a:ext cx="8686800" cy="573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2"/>
          <p:cNvSpPr>
            <a:spLocks noGrp="1" noChangeArrowheads="1"/>
          </p:cNvSpPr>
          <p:nvPr>
            <p:ph type="title"/>
          </p:nvPr>
        </p:nvSpPr>
        <p:spPr/>
        <p:txBody>
          <a:bodyPr/>
          <a:lstStyle/>
          <a:p>
            <a:pPr eaLnBrk="1" hangingPunct="1"/>
            <a:r>
              <a:rPr lang="en-US" altLang="en-US" smtClean="0"/>
              <a:t>Why Study the Tabernacle?</a:t>
            </a:r>
          </a:p>
        </p:txBody>
      </p:sp>
      <p:sp>
        <p:nvSpPr>
          <p:cNvPr id="4101" name="Rectangle 3"/>
          <p:cNvSpPr>
            <a:spLocks noGrp="1" noChangeArrowheads="1"/>
          </p:cNvSpPr>
          <p:nvPr>
            <p:ph type="body" idx="1"/>
          </p:nvPr>
        </p:nvSpPr>
        <p:spPr/>
        <p:txBody>
          <a:bodyPr/>
          <a:lstStyle/>
          <a:p>
            <a:pPr eaLnBrk="1" hangingPunct="1"/>
            <a:r>
              <a:rPr lang="en-US" altLang="en-US" smtClean="0">
                <a:latin typeface="Arial" charset="0"/>
              </a:rPr>
              <a:t>All Scripture</a:t>
            </a:r>
            <a:r>
              <a:rPr lang="en-US" altLang="en-US" b="1" smtClean="0">
                <a:latin typeface="Arial" charset="0"/>
              </a:rPr>
              <a:t> </a:t>
            </a:r>
            <a:r>
              <a:rPr lang="en-US" altLang="en-US" smtClean="0">
                <a:latin typeface="Arial" charset="0"/>
              </a:rPr>
              <a:t>is inspired by God and profitable for teaching, for reproof, for correction, for training in righteousness; so that the man of God may be adequate, equipped for every good work.</a:t>
            </a:r>
          </a:p>
          <a:p>
            <a:pPr algn="r" eaLnBrk="1" hangingPunct="1">
              <a:buFontTx/>
              <a:buNone/>
            </a:pPr>
            <a:r>
              <a:rPr lang="en-US" altLang="en-US" smtClean="0">
                <a:latin typeface="Arial" charset="0"/>
              </a:rPr>
              <a:t>2 Timothy 3:16-17</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5123" name="Picture 4" descr="C:\Documents and Settings\Charles Rempel\My Documents\BiblicalStudies\Tabernacle\ArkCov3.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28600" y="563563"/>
            <a:ext cx="8686800" cy="573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2"/>
          <p:cNvSpPr>
            <a:spLocks noGrp="1" noChangeArrowheads="1"/>
          </p:cNvSpPr>
          <p:nvPr>
            <p:ph type="title"/>
          </p:nvPr>
        </p:nvSpPr>
        <p:spPr/>
        <p:txBody>
          <a:bodyPr/>
          <a:lstStyle/>
          <a:p>
            <a:pPr eaLnBrk="1" hangingPunct="1"/>
            <a:r>
              <a:rPr lang="en-US" altLang="en-US" smtClean="0"/>
              <a:t>Why Study the Tabernacle?</a:t>
            </a:r>
          </a:p>
        </p:txBody>
      </p:sp>
      <p:sp>
        <p:nvSpPr>
          <p:cNvPr id="5125" name="Rectangle 3"/>
          <p:cNvSpPr>
            <a:spLocks noGrp="1" noChangeArrowheads="1"/>
          </p:cNvSpPr>
          <p:nvPr>
            <p:ph type="body" idx="1"/>
          </p:nvPr>
        </p:nvSpPr>
        <p:spPr>
          <a:xfrm>
            <a:off x="685800" y="1752600"/>
            <a:ext cx="7772400" cy="4114800"/>
          </a:xfrm>
        </p:spPr>
        <p:txBody>
          <a:bodyPr/>
          <a:lstStyle/>
          <a:p>
            <a:pPr eaLnBrk="1" hangingPunct="1">
              <a:lnSpc>
                <a:spcPct val="90000"/>
              </a:lnSpc>
            </a:pPr>
            <a:r>
              <a:rPr lang="en-US" altLang="en-US" sz="2800" smtClean="0">
                <a:latin typeface="Arial" charset="0"/>
                <a:cs typeface="Arial" charset="0"/>
              </a:rPr>
              <a:t>Now if He were on earth, He would not be a priest at all, since there are those who offer the gifts according to the Law; who serve a copy and shadow of the heavenly things, just as Moses was warned </a:t>
            </a:r>
            <a:r>
              <a:rPr lang="en-US" altLang="en-US" sz="2800" i="1" smtClean="0">
                <a:latin typeface="Arial" charset="0"/>
                <a:cs typeface="Arial" charset="0"/>
              </a:rPr>
              <a:t>by God </a:t>
            </a:r>
            <a:r>
              <a:rPr lang="en-US" altLang="en-US" sz="2800" smtClean="0">
                <a:latin typeface="Arial" charset="0"/>
                <a:cs typeface="Arial" charset="0"/>
              </a:rPr>
              <a:t>when he was about to erect the tabernacle; for, "SEE," He says, "THAT YOU MAKE all things ACCORDING TO THE PATTERN WHICH WAS SHOWN YOU ON THE MOUNTAIN."</a:t>
            </a:r>
            <a:endParaRPr lang="en-US" altLang="en-US" sz="2800" smtClean="0">
              <a:latin typeface="Times New Roman" pitchFamily="18" charset="0"/>
              <a:cs typeface="Times New Roman" pitchFamily="18" charset="0"/>
            </a:endParaRPr>
          </a:p>
          <a:p>
            <a:pPr algn="r" eaLnBrk="1" hangingPunct="1">
              <a:lnSpc>
                <a:spcPct val="90000"/>
              </a:lnSpc>
              <a:buFontTx/>
              <a:buNone/>
            </a:pPr>
            <a:r>
              <a:rPr lang="en-US" altLang="en-US" sz="2800" smtClean="0">
                <a:solidFill>
                  <a:srgbClr val="000000"/>
                </a:solidFill>
                <a:latin typeface="Arial" charset="0"/>
              </a:rPr>
              <a:t>Hebrews 8:4-</a:t>
            </a:r>
            <a:r>
              <a:rPr lang="en-US" altLang="en-US" sz="2800" smtClean="0">
                <a:latin typeface="Arial" charset="0"/>
                <a:cs typeface="Arial" charset="0"/>
              </a:rPr>
              <a:t>5</a:t>
            </a:r>
            <a:r>
              <a:rPr lang="en-US" altLang="en-US" sz="2800" smtClean="0">
                <a:solidFill>
                  <a:srgbClr val="000000"/>
                </a:solidFill>
                <a:latin typeface="Arial" charset="0"/>
              </a:rPr>
              <a:t>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6147" name="Picture 2" descr="C:\Documents and Settings\Charles Rempel\My Documents\BiblicalStudies\Tabernacle\Tabrnl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0800"/>
            <a:ext cx="8686800" cy="675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7171" name="Picture 2" descr="D:\Pastors File\Tabernacle\tabernac.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57313"/>
            <a:ext cx="8839200" cy="414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3"/>
          <p:cNvSpPr>
            <a:spLocks noGrp="1" noChangeArrowheads="1"/>
          </p:cNvSpPr>
          <p:nvPr>
            <p:ph type="title" idx="4294967295"/>
          </p:nvPr>
        </p:nvSpPr>
        <p:spPr/>
        <p:txBody>
          <a:bodyPr/>
          <a:lstStyle/>
          <a:p>
            <a:pPr eaLnBrk="1" hangingPunct="1"/>
            <a:r>
              <a:rPr lang="en-US" altLang="en-US"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8195" name="Picture 2" descr="D:\Pastors File\Tabernacle\outrcur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0" y="1468438"/>
            <a:ext cx="3429000" cy="392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Rectangle 3"/>
          <p:cNvSpPr>
            <a:spLocks noGrp="1" noChangeArrowheads="1"/>
          </p:cNvSpPr>
          <p:nvPr>
            <p:ph type="title" idx="4294967295"/>
          </p:nvPr>
        </p:nvSpPr>
        <p:spPr/>
        <p:txBody>
          <a:bodyPr/>
          <a:lstStyle/>
          <a:p>
            <a:pPr eaLnBrk="1" hangingPunct="1"/>
            <a:r>
              <a:rPr lang="en-US" altLang="en-US" smtClean="0"/>
              <a:t>The Curtain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9219" name="Picture 3" descr="D:\Pastors File\Tabernacle\outrdoo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2628900"/>
            <a:ext cx="5715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4"/>
          <p:cNvSpPr>
            <a:spLocks noGrp="1" noChangeArrowheads="1"/>
          </p:cNvSpPr>
          <p:nvPr>
            <p:ph type="title" idx="4294967295"/>
          </p:nvPr>
        </p:nvSpPr>
        <p:spPr/>
        <p:txBody>
          <a:bodyPr/>
          <a:lstStyle/>
          <a:p>
            <a:pPr eaLnBrk="1" hangingPunct="1"/>
            <a:r>
              <a:rPr lang="en-US" altLang="en-US" smtClean="0"/>
              <a:t>The Entrance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a:t>www.domini.org/tabern/tabhome.htm</a:t>
            </a:r>
          </a:p>
        </p:txBody>
      </p:sp>
      <p:pic>
        <p:nvPicPr>
          <p:cNvPr id="10243" name="Picture 2" descr="D:\Pastors File\Tabernacle\brntalt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6025" y="2028825"/>
            <a:ext cx="417195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3"/>
          <p:cNvSpPr>
            <a:spLocks noGrp="1" noChangeArrowheads="1"/>
          </p:cNvSpPr>
          <p:nvPr>
            <p:ph type="title" idx="4294967295"/>
          </p:nvPr>
        </p:nvSpPr>
        <p:spPr/>
        <p:txBody>
          <a:bodyPr/>
          <a:lstStyle/>
          <a:p>
            <a:pPr eaLnBrk="1" hangingPunct="1"/>
            <a:r>
              <a:rPr lang="en-US" altLang="en-US" smtClean="0"/>
              <a:t>The Brazen Altar</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987</TotalTime>
  <Words>347</Words>
  <Application>Microsoft Office PowerPoint</Application>
  <PresentationFormat>On-screen Show (4:3)</PresentationFormat>
  <Paragraphs>60</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Times New Roman</vt:lpstr>
      <vt:lpstr>Arial</vt:lpstr>
      <vt:lpstr>Book Antiqua</vt:lpstr>
      <vt:lpstr>Courier New</vt:lpstr>
      <vt:lpstr>MS Mincho</vt:lpstr>
      <vt:lpstr>Default Design</vt:lpstr>
      <vt:lpstr>The Tabernacle  המשכן </vt:lpstr>
      <vt:lpstr>Why Study the Tabernacle?</vt:lpstr>
      <vt:lpstr>Why Study the Tabernacle?</vt:lpstr>
      <vt:lpstr>Why Study the Tabernacle?</vt:lpstr>
      <vt:lpstr>PowerPoint Presentation</vt:lpstr>
      <vt:lpstr>  </vt:lpstr>
      <vt:lpstr>The Curtain</vt:lpstr>
      <vt:lpstr>The Entrance</vt:lpstr>
      <vt:lpstr>The Brazen Altar</vt:lpstr>
      <vt:lpstr>Brazen Altar</vt:lpstr>
      <vt:lpstr>The Courtyard</vt:lpstr>
      <vt:lpstr>Brazen Laver</vt:lpstr>
      <vt:lpstr>Brazen Laver</vt:lpstr>
      <vt:lpstr>Badger Skin</vt:lpstr>
      <vt:lpstr>Ram Skin</vt:lpstr>
      <vt:lpstr>Goat Skin</vt:lpstr>
      <vt:lpstr>Cherub Covering</vt:lpstr>
      <vt:lpstr>Boards</vt:lpstr>
      <vt:lpstr>Layout</vt:lpstr>
      <vt:lpstr>Entrance</vt:lpstr>
      <vt:lpstr>Lampstand</vt:lpstr>
      <vt:lpstr>Table of Showbread</vt:lpstr>
      <vt:lpstr>Altar of Incense</vt:lpstr>
      <vt:lpstr>Veil</vt:lpstr>
      <vt:lpstr>Ark  of the Covenant</vt:lpstr>
      <vt:lpstr>Ark of the Covenant Contents</vt:lpstr>
    </vt:vector>
  </TitlesOfParts>
  <Company>True Grace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Tabernacle</dc:title>
  <dc:creator>Charles D. Rempel</dc:creator>
  <cp:lastModifiedBy>General Office</cp:lastModifiedBy>
  <cp:revision>26</cp:revision>
  <dcterms:created xsi:type="dcterms:W3CDTF">2005-04-02T21:26:13Z</dcterms:created>
  <dcterms:modified xsi:type="dcterms:W3CDTF">2014-07-10T15:58:01Z</dcterms:modified>
</cp:coreProperties>
</file>